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6"/>
  </p:notesMasterIdLst>
  <p:sldIdLst>
    <p:sldId id="256" r:id="rId5"/>
    <p:sldId id="259" r:id="rId6"/>
    <p:sldId id="266" r:id="rId7"/>
    <p:sldId id="268" r:id="rId8"/>
    <p:sldId id="258" r:id="rId9"/>
    <p:sldId id="269" r:id="rId10"/>
    <p:sldId id="260" r:id="rId11"/>
    <p:sldId id="263" r:id="rId12"/>
    <p:sldId id="261" r:id="rId13"/>
    <p:sldId id="262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F7"/>
    <a:srgbClr val="CEE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6EB2-3FB4-4A28-A393-89D34BEB9ABA}" v="336" dt="2020-06-04T05:29:52.48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3765" autoAdjust="0"/>
  </p:normalViewPr>
  <p:slideViewPr>
    <p:cSldViewPr snapToGrid="0">
      <p:cViewPr varScale="1">
        <p:scale>
          <a:sx n="95" d="100"/>
          <a:sy n="95" d="100"/>
        </p:scale>
        <p:origin x="119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CC45B-20B2-4149-A3F7-4EED28680BCB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32759-395D-4AEC-8BED-41EB225C9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8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 </a:t>
            </a:r>
            <a:r>
              <a:rPr lang="en-US" altLang="ko-KR" dirty="0"/>
              <a:t>2020 </a:t>
            </a:r>
            <a:r>
              <a:rPr lang="ko-KR" altLang="en-US" dirty="0"/>
              <a:t>전기 졸업과제를 임베디드 </a:t>
            </a:r>
            <a:r>
              <a:rPr lang="ko-KR" altLang="en-US"/>
              <a:t>시스템 연구실에서 </a:t>
            </a:r>
            <a:r>
              <a:rPr lang="ko-KR" altLang="en-US" dirty="0" err="1"/>
              <a:t>진행하게된</a:t>
            </a:r>
            <a:endParaRPr lang="en-US" altLang="ko-KR" dirty="0"/>
          </a:p>
          <a:p>
            <a:r>
              <a:rPr lang="en-US" altLang="ko-KR" dirty="0"/>
              <a:t>38</a:t>
            </a:r>
            <a:r>
              <a:rPr lang="ko-KR" altLang="en-US" dirty="0"/>
              <a:t>조 여기에 팀 이름 입력에 </a:t>
            </a:r>
            <a:r>
              <a:rPr lang="en-US" altLang="ko-KR" dirty="0"/>
              <a:t>15</a:t>
            </a:r>
            <a:r>
              <a:rPr lang="ko-KR" altLang="en-US" dirty="0"/>
              <a:t>학번 </a:t>
            </a:r>
            <a:r>
              <a:rPr lang="ko-KR" altLang="en-US" dirty="0" err="1"/>
              <a:t>정희석</a:t>
            </a:r>
            <a:r>
              <a:rPr lang="en-US" altLang="ko-KR" dirty="0"/>
              <a:t>, </a:t>
            </a:r>
            <a:r>
              <a:rPr lang="ko-KR" altLang="en-US" dirty="0" err="1"/>
              <a:t>방형진</a:t>
            </a:r>
            <a:r>
              <a:rPr lang="en-US" altLang="ko-KR" dirty="0"/>
              <a:t>,</a:t>
            </a:r>
            <a:r>
              <a:rPr lang="ko-KR" altLang="en-US" dirty="0"/>
              <a:t> 이석준입니다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하게 될 주제는 자동차 센서 데이터를 위한 </a:t>
            </a:r>
            <a:r>
              <a:rPr lang="en-US" altLang="ko-KR" dirty="0"/>
              <a:t>Sim2Real </a:t>
            </a:r>
            <a:r>
              <a:rPr lang="ko-KR" altLang="en-US" dirty="0"/>
              <a:t>기술의 구현을 주제로</a:t>
            </a:r>
            <a:r>
              <a:rPr lang="en-US" altLang="ko-KR" dirty="0"/>
              <a:t> </a:t>
            </a:r>
            <a:r>
              <a:rPr lang="ko-KR" altLang="en-US" dirty="0"/>
              <a:t>진행하게 되었습니다</a:t>
            </a:r>
            <a:r>
              <a:rPr lang="en-US" altLang="ko-KR" dirty="0"/>
              <a:t>. </a:t>
            </a:r>
            <a:r>
              <a:rPr lang="ko-KR" altLang="en-US" dirty="0"/>
              <a:t>잘 부탁 드립니다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==========================================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FEEDBACK</a:t>
            </a:r>
          </a:p>
          <a:p>
            <a:r>
              <a:rPr lang="ko-KR" altLang="en-US" dirty="0"/>
              <a:t>테마의 소제목 부분이 절반가까이 차지하여서 무엇을 중점으로 예기 하고 싶은지 알기 힘들었습니다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진행 일정 계획을 간단하게 보여드리면 </a:t>
            </a:r>
            <a:endParaRPr lang="en-US" altLang="ko-KR" dirty="0"/>
          </a:p>
          <a:p>
            <a:r>
              <a:rPr lang="ko-KR" altLang="en-US" dirty="0"/>
              <a:t>이번 주차까지 시뮬레이터 사용법과 데이터 수집방법에 대해 배웠고 </a:t>
            </a:r>
            <a:endParaRPr lang="en-US" altLang="ko-KR" dirty="0"/>
          </a:p>
          <a:p>
            <a:r>
              <a:rPr lang="ko-KR" altLang="en-US" dirty="0"/>
              <a:t>차주부터 센서 데이터 수집을 진행하며 자료수집에 들어가고 </a:t>
            </a:r>
            <a:endParaRPr lang="en-US" altLang="ko-KR" dirty="0"/>
          </a:p>
          <a:p>
            <a:r>
              <a:rPr lang="en-US" altLang="ko-KR" dirty="0"/>
              <a:t>Sim2Real</a:t>
            </a:r>
            <a:r>
              <a:rPr lang="ko-KR" altLang="en-US" dirty="0"/>
              <a:t>에 관해 학습을 실시합니다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7</a:t>
            </a:r>
            <a:r>
              <a:rPr lang="ko-KR" altLang="en-US" dirty="0"/>
              <a:t>월 부터는 본격적으로 데이터 처리 모델링과 </a:t>
            </a:r>
            <a:endParaRPr lang="en-US" altLang="ko-KR" dirty="0"/>
          </a:p>
          <a:p>
            <a:r>
              <a:rPr lang="ko-KR" altLang="en-US" dirty="0"/>
              <a:t>처리 프로그램을 작성하고 중간보고서 작성 시점에 </a:t>
            </a:r>
            <a:endParaRPr lang="en-US" altLang="ko-KR" dirty="0"/>
          </a:p>
          <a:p>
            <a:r>
              <a:rPr lang="ko-KR" altLang="en-US" dirty="0"/>
              <a:t>중간 점검을 통해 방향성을 점검할 생각입니다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모델링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1</a:t>
            </a:r>
            <a:r>
              <a:rPr lang="ko-KR" altLang="en-US" dirty="0"/>
              <a:t>차 목표</a:t>
            </a:r>
            <a:r>
              <a:rPr lang="en-US" altLang="ko-KR" dirty="0"/>
              <a:t>)</a:t>
            </a:r>
            <a:r>
              <a:rPr lang="ko-KR" altLang="en-US" dirty="0"/>
              <a:t>가 어느정도 완료가 되면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목표인 분석 프로그램 작성에 들어갈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이정도가 대략적인 진행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진행하면서 바뀔 가능성이 있습니다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저희 팀의 졸업과제 발표였습니다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질문 사항이나 보완점</a:t>
            </a:r>
            <a:r>
              <a:rPr lang="en-US" altLang="ko-KR" dirty="0"/>
              <a:t>, </a:t>
            </a:r>
            <a:r>
              <a:rPr lang="ko-KR" altLang="en-US" dirty="0"/>
              <a:t>지시 사항 있으시면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발표 목차를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째</a:t>
            </a:r>
            <a:r>
              <a:rPr lang="en-US" altLang="ko-KR" dirty="0"/>
              <a:t>.</a:t>
            </a:r>
            <a:r>
              <a:rPr lang="ko-KR" altLang="en-US" dirty="0"/>
              <a:t> 해당 주제를 선정하게 된 이유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둘 째</a:t>
            </a:r>
            <a:r>
              <a:rPr lang="en-US" altLang="ko-KR" dirty="0"/>
              <a:t>. </a:t>
            </a:r>
            <a:r>
              <a:rPr lang="ko-KR" altLang="en-US" dirty="0"/>
              <a:t>과제의 목표와 상세 목표</a:t>
            </a:r>
            <a:endParaRPr lang="en-US" altLang="ko-KR" dirty="0"/>
          </a:p>
          <a:p>
            <a:r>
              <a:rPr lang="ko-KR" altLang="en-US" dirty="0"/>
              <a:t>셋 째</a:t>
            </a:r>
            <a:r>
              <a:rPr lang="en-US" altLang="ko-KR" dirty="0"/>
              <a:t>. </a:t>
            </a:r>
            <a:r>
              <a:rPr lang="ko-KR" altLang="en-US" dirty="0"/>
              <a:t>현재까지 진행 상황</a:t>
            </a:r>
            <a:endParaRPr lang="en-US" altLang="ko-KR" dirty="0"/>
          </a:p>
          <a:p>
            <a:r>
              <a:rPr lang="ko-KR" altLang="en-US" dirty="0"/>
              <a:t>넷 째</a:t>
            </a:r>
            <a:r>
              <a:rPr lang="en-US" altLang="ko-KR" dirty="0"/>
              <a:t>. </a:t>
            </a:r>
            <a:r>
              <a:rPr lang="ko-KR" altLang="en-US" dirty="0"/>
              <a:t>차주 진행 예정 사항</a:t>
            </a:r>
            <a:endParaRPr lang="en-US" altLang="ko-KR" dirty="0"/>
          </a:p>
          <a:p>
            <a:r>
              <a:rPr lang="ko-KR" altLang="en-US" dirty="0"/>
              <a:t>마지막으로 총 진행 일정 예상 계획 순으로 진행하겠습니다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==========================================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FEEDBACK</a:t>
            </a:r>
          </a:p>
          <a:p>
            <a:r>
              <a:rPr lang="ko-KR" altLang="en-US" dirty="0"/>
              <a:t>단락이 좁아서 너무 밀집되어 가시성과 가독성을 해쳤습니다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이 주제를 선정한 이유입니다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현대에 들어 자동차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보유 대수가 늘어나면서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도로의 교통량도 많이 증가하게 되었는데요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따라 자연히 교통사고의 발생률도 증가하여 왔습니다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dirty="0"/>
              <a:t>이는 저희 생활과 아주 밀접하게 관계된 문제가 아닐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이 차량의 사고와 저희의 주제가 어떤 연관이 있는지 </a:t>
            </a:r>
            <a:endParaRPr lang="en-US" altLang="ko-KR" dirty="0"/>
          </a:p>
          <a:p>
            <a:r>
              <a:rPr lang="ko-KR" altLang="en-US" dirty="0"/>
              <a:t>설명을 드릴 필요가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혹시 인터넷에서 </a:t>
            </a:r>
            <a:r>
              <a:rPr lang="ko-KR" altLang="en-US" dirty="0" err="1"/>
              <a:t>한문철</a:t>
            </a:r>
            <a:r>
              <a:rPr lang="ko-KR" altLang="en-US" dirty="0"/>
              <a:t> 변호사님의 몇 대 몇이라는 프로그램을 </a:t>
            </a:r>
            <a:endParaRPr lang="en-US" altLang="ko-KR" dirty="0"/>
          </a:p>
          <a:p>
            <a:r>
              <a:rPr lang="ko-KR" altLang="en-US" dirty="0"/>
              <a:t>보신적이 있으십니까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해당 프로그램은</a:t>
            </a:r>
            <a:r>
              <a:rPr lang="en-US" altLang="ko-KR" dirty="0"/>
              <a:t> </a:t>
            </a:r>
            <a:r>
              <a:rPr lang="ko-KR" altLang="en-US" dirty="0"/>
              <a:t>블랙박스 영상 자료를 통해서 실제 사고를 분석하고 운전자의 사고에 대한 과실의 비율을 예상해서 말해주는 데요</a:t>
            </a:r>
            <a:endParaRPr lang="en-US" altLang="ko-KR" dirty="0"/>
          </a:p>
          <a:p>
            <a:r>
              <a:rPr lang="ko-KR" altLang="en-US" dirty="0"/>
              <a:t>실제로 몇몇 보험사들이 해당 자료를 참고하기도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이러한 유형의 자료들은 오직 영상을 통해 추측 하므로</a:t>
            </a:r>
            <a:endParaRPr lang="en-US" altLang="ko-KR" dirty="0"/>
          </a:p>
          <a:p>
            <a:r>
              <a:rPr lang="ko-KR" altLang="en-US" dirty="0"/>
              <a:t>정확한 정보를 얻기 힘들다는 문제가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보는 사람마다 의견이 다르기도 하고 객관적인 판단이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거기에 최근에 민식이 법이 제정된 원인이 된</a:t>
            </a:r>
            <a:endParaRPr lang="en-US" altLang="ko-KR" dirty="0"/>
          </a:p>
          <a:p>
            <a:r>
              <a:rPr lang="ko-KR" altLang="en-US" dirty="0"/>
              <a:t>충남 아산 </a:t>
            </a:r>
            <a:r>
              <a:rPr lang="ko-KR" altLang="en-US" dirty="0" err="1"/>
              <a:t>스쿨존</a:t>
            </a:r>
            <a:r>
              <a:rPr lang="ko-KR" altLang="en-US" dirty="0"/>
              <a:t> 교통사고를 보면 </a:t>
            </a:r>
            <a:endParaRPr lang="en-US" altLang="ko-KR" dirty="0"/>
          </a:p>
          <a:p>
            <a:r>
              <a:rPr lang="ko-KR" altLang="en-US" dirty="0"/>
              <a:t>초기에 사고 과실을 판단하는데 자동차의 대략적인 속도 값에 대한 불확실한</a:t>
            </a:r>
            <a:endParaRPr lang="en-US" altLang="ko-KR" dirty="0"/>
          </a:p>
          <a:p>
            <a:r>
              <a:rPr lang="ko-KR" altLang="en-US" dirty="0"/>
              <a:t>증언으로 인하여 운전자에 대한 잘못된 정보가 돌았고 </a:t>
            </a:r>
            <a:endParaRPr lang="en-US" altLang="ko-KR" dirty="0"/>
          </a:p>
          <a:p>
            <a:r>
              <a:rPr lang="ko-KR" altLang="en-US" dirty="0"/>
              <a:t>이는 차후에 블랙박스와 </a:t>
            </a:r>
            <a:r>
              <a:rPr lang="en-US" altLang="ko-KR" dirty="0"/>
              <a:t>CCTV</a:t>
            </a:r>
            <a:r>
              <a:rPr lang="ko-KR" altLang="en-US" dirty="0"/>
              <a:t>로부터 계산하여 추정한 값을 통해</a:t>
            </a:r>
            <a:endParaRPr lang="en-US" altLang="ko-KR" dirty="0"/>
          </a:p>
          <a:p>
            <a:r>
              <a:rPr lang="ko-KR" altLang="en-US" dirty="0"/>
              <a:t>사실이 판단되었습니다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이런 블랙박스나</a:t>
            </a:r>
            <a:r>
              <a:rPr lang="en-US" altLang="ko-KR" dirty="0"/>
              <a:t> CCTV</a:t>
            </a:r>
            <a:r>
              <a:rPr lang="ko-KR" altLang="en-US" dirty="0"/>
              <a:t>자료도 정확한 것 만은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3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앞에서 나온 과실을 따지는 것에 </a:t>
            </a:r>
            <a:endParaRPr lang="en-US" altLang="ko-KR" dirty="0"/>
          </a:p>
          <a:p>
            <a:r>
              <a:rPr lang="ko-KR" altLang="en-US" dirty="0"/>
              <a:t>자동차 센서 데이터를 활용할 수 있다면 </a:t>
            </a:r>
            <a:endParaRPr lang="en-US" altLang="ko-KR" dirty="0"/>
          </a:p>
          <a:p>
            <a:r>
              <a:rPr lang="ko-KR" altLang="en-US" dirty="0"/>
              <a:t>조금이나마 더 정확한 판단이 가능하지 않을까 하는 생각이 들었습니다</a:t>
            </a:r>
            <a:r>
              <a:rPr lang="en-US" altLang="ko-KR" dirty="0"/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이러한 데이터를 수집하고 처리하는 모델을 만들기 위해서는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적지 않은 양의 데이터가 필요한데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그러한 데이터들을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차량을 운행하는 방식으로 모으기는 어렵습니다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저희 팀은 주행 시뮬레이터를 사용한다면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평범한 주행 데이터 뿐 만 아니라 충돌 과 같은 실제 차량으로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 어려운 부분도 제약없이 데이터를 모을 수 있지 않을까 하고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실제와 시뮬레이션 사이에는 갭이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개선하기위해 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Sim2Real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기술을 구현하여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시뮬레이터 데이터를 보다 매끄럽게 실제 차량 데이터로 전환 할 수 있다면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비교적 쉽고 저렴하게 많은 데이터를 취득하여</a:t>
            </a:r>
            <a:r>
              <a:rPr lang="en-US" altLang="ko-KR" dirty="0"/>
              <a:t>, </a:t>
            </a:r>
            <a:r>
              <a:rPr lang="ko-KR" altLang="en-US" dirty="0"/>
              <a:t>실제 차량에 적용할 수 있을 것이라고 생각하고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주제를 선택하였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/>
              <a:t>==========================================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FEEDBACK</a:t>
            </a:r>
          </a:p>
          <a:p>
            <a:r>
              <a:rPr lang="ko-KR" altLang="en-US" dirty="0"/>
              <a:t>현재 페이지가 먼저 소개된다면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것이 필요한 이유를 설명할 명분이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서론</a:t>
            </a:r>
            <a:r>
              <a:rPr lang="en-US" altLang="ko-KR" dirty="0"/>
              <a:t>(</a:t>
            </a:r>
            <a:r>
              <a:rPr lang="ko-KR" altLang="en-US" dirty="0"/>
              <a:t>주제 선정 이유</a:t>
            </a:r>
            <a:r>
              <a:rPr lang="en-US" altLang="ko-KR" dirty="0"/>
              <a:t>)</a:t>
            </a:r>
            <a:r>
              <a:rPr lang="ko-KR" altLang="en-US" dirty="0"/>
              <a:t>에서는</a:t>
            </a:r>
            <a:endParaRPr lang="en-US" altLang="ko-KR" dirty="0"/>
          </a:p>
          <a:p>
            <a:r>
              <a:rPr lang="ko-KR" altLang="en-US" dirty="0"/>
              <a:t>교통사고 </a:t>
            </a:r>
            <a:r>
              <a:rPr lang="en-US" altLang="ko-KR" dirty="0"/>
              <a:t>~~ </a:t>
            </a:r>
            <a:r>
              <a:rPr lang="ko-KR" altLang="en-US" dirty="0"/>
              <a:t>이러한 </a:t>
            </a:r>
            <a:r>
              <a:rPr lang="en-US" altLang="ko-KR" dirty="0"/>
              <a:t>“</a:t>
            </a:r>
            <a:r>
              <a:rPr lang="ko-KR" altLang="en-US" dirty="0"/>
              <a:t>문제점</a:t>
            </a:r>
            <a:r>
              <a:rPr lang="en-US" altLang="ko-KR" dirty="0"/>
              <a:t>“</a:t>
            </a:r>
            <a:r>
              <a:rPr lang="ko-KR" altLang="en-US" dirty="0"/>
              <a:t>으로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해결 방법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으로 </a:t>
            </a:r>
            <a:r>
              <a:rPr lang="en-US" altLang="ko-KR" baseline="0" dirty="0"/>
              <a:t>~~</a:t>
            </a:r>
            <a:r>
              <a:rPr lang="ko-KR" altLang="en-US" baseline="0" dirty="0"/>
              <a:t>한 것을 사용하여 해결 하고자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같은 느낌이 있어야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만약 현재 페이지가 먼저 나온다면 현재 페이지의 기술이 필요한 이유도 명확하게 적어 주시는 게 좋습니다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76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과제의 목표는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나누어져 있는데요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먼저 </a:t>
            </a:r>
            <a:r>
              <a:rPr lang="en-US" altLang="ko-KR" dirty="0"/>
              <a:t>1</a:t>
            </a:r>
            <a:r>
              <a:rPr lang="ko-KR" altLang="en-US" dirty="0"/>
              <a:t>차 목표는</a:t>
            </a:r>
            <a:r>
              <a:rPr lang="en-US" altLang="ko-KR" dirty="0"/>
              <a:t> Sim2Real</a:t>
            </a:r>
            <a:r>
              <a:rPr lang="ko-KR" altLang="en-US" dirty="0"/>
              <a:t>기술의 구현에 중점을 두어 </a:t>
            </a:r>
            <a:endParaRPr lang="en-US" altLang="ko-KR" dirty="0"/>
          </a:p>
          <a:p>
            <a:r>
              <a:rPr lang="ko-KR" altLang="en-US" dirty="0"/>
              <a:t>얼마나 정확하게 실제 데이터를 처리할 수 있는지에 </a:t>
            </a:r>
            <a:endParaRPr lang="en-US" altLang="ko-KR" dirty="0"/>
          </a:p>
          <a:p>
            <a:r>
              <a:rPr lang="ko-KR" altLang="en-US" dirty="0"/>
              <a:t>중점을 두어 구현하는 것이고 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차 목표가 달성되면 </a:t>
            </a:r>
            <a:r>
              <a:rPr lang="en-US" altLang="ko-KR" dirty="0"/>
              <a:t>2</a:t>
            </a:r>
            <a:r>
              <a:rPr lang="ko-KR" altLang="en-US" dirty="0"/>
              <a:t>차 목표로 추출 데이터를 학습에 이용하여 </a:t>
            </a:r>
            <a:endParaRPr lang="en-US" altLang="ko-KR" dirty="0"/>
          </a:p>
          <a:p>
            <a:r>
              <a:rPr lang="ko-KR" altLang="en-US" dirty="0"/>
              <a:t>실제 데이터를 넣었을 때 해당 차량의 운행 상태 분석을 진행할 수 있는 </a:t>
            </a:r>
            <a:endParaRPr lang="en-US" altLang="ko-KR" dirty="0"/>
          </a:p>
          <a:p>
            <a:r>
              <a:rPr lang="ko-KR" altLang="en-US" dirty="0"/>
              <a:t>프로그램을 제작하는 것이 </a:t>
            </a:r>
            <a:r>
              <a:rPr lang="en-US" altLang="ko-KR" dirty="0"/>
              <a:t>2</a:t>
            </a:r>
            <a:r>
              <a:rPr lang="ko-KR" altLang="en-US" dirty="0"/>
              <a:t>차 목표로 생각하고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2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목표를 조금 구체화 해보면 먼저 </a:t>
            </a:r>
            <a:r>
              <a:rPr lang="en-US" altLang="ko-KR" dirty="0"/>
              <a:t>1</a:t>
            </a:r>
            <a:r>
              <a:rPr lang="ko-KR" altLang="en-US" dirty="0"/>
              <a:t>차 목표에서는 시뮬레이터 데이터와 </a:t>
            </a:r>
            <a:endParaRPr lang="en-US" altLang="ko-KR" dirty="0"/>
          </a:p>
          <a:p>
            <a:r>
              <a:rPr lang="ko-KR" altLang="en-US" dirty="0"/>
              <a:t>실제 데이터 간의 차이를 알고 이를 줄이는</a:t>
            </a:r>
            <a:r>
              <a:rPr lang="en-US" altLang="ko-KR" dirty="0"/>
              <a:t>,</a:t>
            </a:r>
            <a:r>
              <a:rPr lang="ko-KR" altLang="en-US" dirty="0"/>
              <a:t> 즉 현실적 요인을 반영할 수 있는</a:t>
            </a:r>
            <a:endParaRPr lang="en-US" altLang="ko-KR" dirty="0"/>
          </a:p>
          <a:p>
            <a:r>
              <a:rPr lang="ko-KR" altLang="en-US" dirty="0"/>
              <a:t>변환 모델을 만드는 것에 중점을 두고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목표를 완료하면 </a:t>
            </a:r>
            <a:r>
              <a:rPr lang="en-US" altLang="ko-KR" dirty="0"/>
              <a:t>2</a:t>
            </a:r>
            <a:r>
              <a:rPr lang="ko-KR" altLang="en-US" dirty="0"/>
              <a:t>차 목표에서는 차선변경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속도조절 등의 </a:t>
            </a:r>
            <a:endParaRPr lang="en-US" altLang="ko-KR" dirty="0"/>
          </a:p>
          <a:p>
            <a:r>
              <a:rPr lang="ko-KR" altLang="en-US" dirty="0"/>
              <a:t>예시를 포함하는 각종 상황을 판별할 수 있는 모델을 만드는 것에 </a:t>
            </a:r>
            <a:endParaRPr lang="en-US" altLang="ko-KR" dirty="0"/>
          </a:p>
          <a:p>
            <a:r>
              <a:rPr lang="ko-KR" altLang="en-US" dirty="0"/>
              <a:t>중점을 두고자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==========================================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FEEDBACK</a:t>
            </a:r>
          </a:p>
          <a:p>
            <a:r>
              <a:rPr lang="ko-KR" altLang="en-US" dirty="0"/>
              <a:t>각 문장의 앞부분 표식은 바뀌는데</a:t>
            </a:r>
            <a:endParaRPr lang="en-US" altLang="ko-KR" dirty="0"/>
          </a:p>
          <a:p>
            <a:r>
              <a:rPr lang="ko-KR" altLang="en-US" dirty="0"/>
              <a:t>들여쓰기가 없어서 구분이 힘들고</a:t>
            </a:r>
            <a:endParaRPr lang="en-US" altLang="ko-KR" dirty="0"/>
          </a:p>
          <a:p>
            <a:r>
              <a:rPr lang="ko-KR" altLang="en-US" dirty="0"/>
              <a:t>어떤 것이 중요한 중점인지 모르겠습니다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48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현재까지의 진행상황을 말씀드리면 </a:t>
            </a:r>
            <a:endParaRPr lang="en-US" altLang="ko-KR" dirty="0"/>
          </a:p>
          <a:p>
            <a:r>
              <a:rPr lang="ko-KR" altLang="en-US" dirty="0"/>
              <a:t>지난번에 연구실에 방문을 해서 유로트럭 조작법과 </a:t>
            </a:r>
            <a:endParaRPr lang="en-US" altLang="ko-KR" dirty="0"/>
          </a:p>
          <a:p>
            <a:r>
              <a:rPr lang="ko-KR" altLang="en-US" dirty="0"/>
              <a:t>데이터 추출 프로그램 사용법을 확인하고 테스트로 시험 데이터를 추출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파일을 </a:t>
            </a:r>
            <a:r>
              <a:rPr lang="en-US" altLang="ko-KR" dirty="0"/>
              <a:t>csv(</a:t>
            </a:r>
            <a:r>
              <a:rPr lang="ko-KR" altLang="en-US" dirty="0"/>
              <a:t>쉼표로 구별되는 텍스트</a:t>
            </a:r>
            <a:r>
              <a:rPr lang="en-US" altLang="ko-KR" dirty="0"/>
              <a:t>) </a:t>
            </a:r>
            <a:r>
              <a:rPr lang="ko-KR" altLang="en-US" dirty="0"/>
              <a:t>파일로 변환하여 </a:t>
            </a:r>
            <a:endParaRPr lang="en-US" altLang="ko-KR" dirty="0"/>
          </a:p>
          <a:p>
            <a:r>
              <a:rPr lang="ko-KR" altLang="en-US" dirty="0"/>
              <a:t>데이터를 확인해보는 것을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46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유로트럭의 진행을 통해 나온 로깅 </a:t>
            </a:r>
            <a:r>
              <a:rPr lang="en-US" altLang="ko-KR" dirty="0" err="1"/>
              <a:t>dat</a:t>
            </a:r>
            <a:r>
              <a:rPr lang="en-US" altLang="ko-KR" dirty="0"/>
              <a:t> </a:t>
            </a:r>
            <a:r>
              <a:rPr lang="ko-KR" altLang="en-US" dirty="0"/>
              <a:t>데이터 파일을 </a:t>
            </a:r>
            <a:r>
              <a:rPr lang="en-US" altLang="ko-KR" dirty="0"/>
              <a:t>python</a:t>
            </a:r>
            <a:r>
              <a:rPr lang="ko-KR" altLang="en-US" dirty="0"/>
              <a:t>으로 작성된 </a:t>
            </a:r>
            <a:r>
              <a:rPr lang="en-US" altLang="ko-KR" dirty="0"/>
              <a:t>log converter</a:t>
            </a:r>
            <a:r>
              <a:rPr lang="ko-KR" altLang="en-US" dirty="0"/>
              <a:t>를 통해 </a:t>
            </a:r>
            <a:r>
              <a:rPr lang="en-US" altLang="ko-KR" dirty="0"/>
              <a:t>csv </a:t>
            </a:r>
            <a:r>
              <a:rPr lang="ko-KR" altLang="en-US" dirty="0"/>
              <a:t>데이터로 바꾸는 것을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==========================================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FEEDBACK</a:t>
            </a:r>
          </a:p>
          <a:p>
            <a:r>
              <a:rPr lang="ko-KR" altLang="en-US" dirty="0"/>
              <a:t>필요한 데이터만 보여주어도 발표에서는 크게 상관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오히려 너무 많은 양의 정보를 담으려고 하면 화면이 </a:t>
            </a:r>
            <a:r>
              <a:rPr lang="ko-KR" altLang="en-US" dirty="0" err="1"/>
              <a:t>난잡해</a:t>
            </a:r>
            <a:r>
              <a:rPr lang="ko-KR" altLang="en-US" dirty="0"/>
              <a:t> 보일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9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주차에는 착수보고서를 작성하여 검수 받고 제출 그리고</a:t>
            </a:r>
            <a:endParaRPr lang="en-US" altLang="ko-KR" dirty="0"/>
          </a:p>
          <a:p>
            <a:r>
              <a:rPr lang="ko-KR" altLang="en-US" dirty="0"/>
              <a:t>센서 데이터 수집과 분석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Sim2Real</a:t>
            </a:r>
            <a:r>
              <a:rPr lang="ko-KR" altLang="en-US" dirty="0"/>
              <a:t>을 위한 </a:t>
            </a:r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에서의 </a:t>
            </a:r>
            <a:r>
              <a:rPr lang="en-US" altLang="ko-KR" dirty="0"/>
              <a:t>TensorFlow</a:t>
            </a:r>
            <a:r>
              <a:rPr lang="ko-KR" altLang="en-US" dirty="0"/>
              <a:t> 사용법을 알아보고</a:t>
            </a:r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데이터 파일을 드라이브에 업로드하여 </a:t>
            </a:r>
            <a:endParaRPr lang="en-US" altLang="ko-KR" dirty="0"/>
          </a:p>
          <a:p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/>
              <a:t>python</a:t>
            </a:r>
            <a:r>
              <a:rPr lang="ko-KR" altLang="en-US" dirty="0"/>
              <a:t>코드를 작성하여 출력해 보는 것이 목표입니다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37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48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FC38-7BE5-437F-8241-FE77880D90FD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1D9-A09F-4002-ACB1-C497D3C9483C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DE85-B6B6-4975-BA0D-F54F60FF0ECE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7376" y="6356350"/>
            <a:ext cx="5911517" cy="365125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4805-4CCE-472E-ADE4-F0E290887413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5D7-1E70-443C-A648-0D635A7F384A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CBE-4479-4298-83F6-4A9C47D5F3B2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FB9-0D60-4430-A361-377FEA5726D5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2C6D-FC37-47FB-B402-A12520905120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3FF-8FFB-4E75-A16B-25F1A7463DEA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7210-FAC3-4736-8D59-AA451CFF2A28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06822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142" y="864108"/>
            <a:ext cx="1026398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AC242A7-4D2C-47B3-9BF6-8CA1B0F288E2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792" y="183198"/>
            <a:ext cx="11538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abynews.com/news/articleView.html?idxno=8530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m.blog.naver.com/pulli777/22074978547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unwoopark/samsung-data-challenge-2018-eda%EB%A5%BC-%EC%A4%91%EC%8B%AC%EC%9C%BC%EB%A1%9C-62ae7f38d188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742E-EE12-453C-8568-A69F45B20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7856"/>
            <a:ext cx="9144000" cy="2654300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자동차 센서 데이터를 위한 </a:t>
            </a:r>
            <a:r>
              <a:rPr lang="en-US" altLang="ko-KR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Sim2Real </a:t>
            </a:r>
            <a:r>
              <a:rPr lang="ko-KR" altLang="en-US" sz="4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기술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B1F2-F444-48B0-BB7B-E3EB48F4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0653" y="3912115"/>
            <a:ext cx="2626963" cy="2192123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38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(ESLAB 2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여기에 팀 이름 입력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201524582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정희석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201524473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방형진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201524527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이석준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58784-16A7-4B23-91A5-462AB9F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330F-910F-423E-AEE5-F80B24FF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1CB442F-44B4-4C18-BCAD-5D1C59424957}" type="datetime1">
              <a:rPr lang="ko-KR" altLang="en-US" smtClean="0"/>
              <a:t>2020-06-05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16C559-E70E-4A8C-BA20-43E74DCF1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455738"/>
              </p:ext>
            </p:extLst>
          </p:nvPr>
        </p:nvGraphicFramePr>
        <p:xfrm>
          <a:off x="1198607" y="763175"/>
          <a:ext cx="10392024" cy="53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625">
                  <a:extLst>
                    <a:ext uri="{9D8B030D-6E8A-4147-A177-3AD203B41FA5}">
                      <a16:colId xmlns:a16="http://schemas.microsoft.com/office/drawing/2014/main" val="2330577286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956701890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67383386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20540934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37384214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5704808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032652991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97549236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54432351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86622659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046004536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19808979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31070013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40197599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7093337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916888465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02442150"/>
                    </a:ext>
                  </a:extLst>
                </a:gridCol>
              </a:tblGrid>
              <a:tr h="3672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4156"/>
                  </a:ext>
                </a:extLst>
              </a:tr>
              <a:tr h="3672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7191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3813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6536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086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 Transfer </a:t>
                      </a:r>
                      <a:r>
                        <a:rPr lang="ko-KR" altLang="en-US" sz="1400" dirty="0"/>
                        <a:t>학습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8737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Domain Randomization</a:t>
                      </a:r>
                      <a:r>
                        <a:rPr lang="ko-KR" altLang="en-US" sz="1400" dirty="0"/>
                        <a:t> 학습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3347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13356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2988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데이터 처리 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2030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3653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자동차 상태 분석 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00658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0208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1168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EE6B7-679B-43CF-9C00-0E012A81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진행일정계획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D45DB-121B-4749-8A16-118B68D5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48573EF-FFD8-44FC-977C-B25B66D94CEE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9A510F5-33F7-4A10-A437-10385D561F38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4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0D45EE-949B-4B76-9307-3C73990C46D5}"/>
              </a:ext>
            </a:extLst>
          </p:cNvPr>
          <p:cNvSpPr/>
          <p:nvPr/>
        </p:nvSpPr>
        <p:spPr>
          <a:xfrm>
            <a:off x="952500" y="4922550"/>
            <a:ext cx="10286998" cy="1933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D5C229-4EB8-4FFD-AE96-9C6989EBACD0}"/>
              </a:ext>
            </a:extLst>
          </p:cNvPr>
          <p:cNvSpPr/>
          <p:nvPr/>
        </p:nvSpPr>
        <p:spPr>
          <a:xfrm>
            <a:off x="952500" y="0"/>
            <a:ext cx="10286999" cy="462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ECEFB-23E8-428E-ADA3-6EB04D1899CD}"/>
              </a:ext>
            </a:extLst>
          </p:cNvPr>
          <p:cNvSpPr txBox="1"/>
          <p:nvPr/>
        </p:nvSpPr>
        <p:spPr>
          <a:xfrm>
            <a:off x="952501" y="2497425"/>
            <a:ext cx="1028699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</a:rPr>
              <a:t>감사합니다</a:t>
            </a:r>
            <a:endParaRPr lang="en-US" altLang="ko-KR" sz="6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CBDFF5-A996-4512-8C0D-2B8E214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BC751D-C6F3-464A-8307-24A03B2B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000"/>
            <a:ext cx="2743200" cy="365125"/>
          </a:xfrm>
        </p:spPr>
        <p:txBody>
          <a:bodyPr/>
          <a:lstStyle/>
          <a:p>
            <a:fld id="{8F64EEAD-4984-41D6-8E70-B8D3C85660B7}" type="datetime1">
              <a:rPr lang="ko-KR" altLang="en-US" smtClean="0"/>
              <a:t>2020-06-05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/>
              <a:t>주제 선정 이유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과제 목표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상세 목표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현재까지 진행 상황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차주 진행 예정 사항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진행 일정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7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EA3C3-87C0-4EB0-9A69-96D1539D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주제 선정 </a:t>
            </a:r>
            <a:br>
              <a:rPr lang="en-US" altLang="ko-KR" sz="3600" b="1" dirty="0"/>
            </a:br>
            <a:r>
              <a:rPr lang="ko-KR" altLang="en-US" sz="3600" b="1" dirty="0"/>
              <a:t>이유</a:t>
            </a:r>
            <a:endParaRPr lang="ko-KR" altLang="en-US" sz="36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18AACD-B42A-47C7-8DFD-21798D68F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1955" y="902054"/>
            <a:ext cx="3452456" cy="197615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F2F38-6A70-4CB9-AF2B-42F824352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31720" y="794756"/>
            <a:ext cx="3308743" cy="2190750"/>
          </a:xfrm>
          <a:prstGeom prst="rect">
            <a:avLst/>
          </a:prstGeom>
        </p:spPr>
      </p:pic>
      <p:pic>
        <p:nvPicPr>
          <p:cNvPr id="9" name="그림 8" descr="표지판이(가) 표시된 사진&#10;&#10;자동 생성된 설명">
            <a:extLst>
              <a:ext uri="{FF2B5EF4-FFF2-40B4-BE49-F238E27FC236}">
                <a16:creationId xmlns:a16="http://schemas.microsoft.com/office/drawing/2014/main" id="{8DE82B59-307D-4C39-9A33-BF00AF2C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434" y="3086388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3443C-6421-4897-998D-4E45700A4E1D}"/>
              </a:ext>
            </a:extLst>
          </p:cNvPr>
          <p:cNvSpPr txBox="1"/>
          <p:nvPr/>
        </p:nvSpPr>
        <p:spPr>
          <a:xfrm>
            <a:off x="5211080" y="3340391"/>
            <a:ext cx="5423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A: </a:t>
            </a:r>
            <a:r>
              <a:rPr lang="ko-KR" altLang="en-US" sz="2000" dirty="0"/>
              <a:t>상대 차가 차선을 넘어서 갑자기 들어왔어요</a:t>
            </a:r>
            <a:r>
              <a:rPr lang="en-US" altLang="ko-KR" sz="2000" dirty="0"/>
              <a:t>!</a:t>
            </a:r>
          </a:p>
          <a:p>
            <a:r>
              <a:rPr lang="en-US" altLang="ko-KR" sz="2000" dirty="0"/>
              <a:t>B: </a:t>
            </a:r>
            <a:r>
              <a:rPr lang="ko-KR" altLang="en-US" sz="2000" dirty="0"/>
              <a:t>전 </a:t>
            </a:r>
            <a:r>
              <a:rPr lang="ko-KR" altLang="en-US" sz="2000" dirty="0" err="1"/>
              <a:t>깜빡이</a:t>
            </a:r>
            <a:r>
              <a:rPr lang="ko-KR" altLang="en-US" sz="2000" dirty="0"/>
              <a:t> 넣고 속도를 맞춰서 가는데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저 차가 과속해서 충돌했어요</a:t>
            </a:r>
            <a:r>
              <a:rPr lang="en-US" altLang="ko-KR" sz="2000" dirty="0"/>
              <a:t>!</a:t>
            </a:r>
            <a:r>
              <a:rPr lang="ko-KR" altLang="en-US" sz="2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DCED4-494F-4FD9-BD15-FD20AF08C362}"/>
              </a:ext>
            </a:extLst>
          </p:cNvPr>
          <p:cNvSpPr txBox="1"/>
          <p:nvPr/>
        </p:nvSpPr>
        <p:spPr>
          <a:xfrm>
            <a:off x="5534411" y="4386705"/>
            <a:ext cx="4713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FF0000"/>
                </a:solidFill>
              </a:rPr>
              <a:t>차량의 센서 데이터 분석</a:t>
            </a:r>
            <a:r>
              <a:rPr lang="ko-KR" altLang="en-US" dirty="0"/>
              <a:t>을 통해 과실여부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판단에 정보를 제공할 수 있을 것으로 예상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732B9-B9F7-4737-B488-9622DA69B1D8}"/>
              </a:ext>
            </a:extLst>
          </p:cNvPr>
          <p:cNvSpPr txBox="1"/>
          <p:nvPr/>
        </p:nvSpPr>
        <p:spPr>
          <a:xfrm>
            <a:off x="0" y="6139838"/>
            <a:ext cx="10304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>
                <a:hlinkClick r:id="rId6"/>
              </a:rPr>
              <a:t>https://medium.com/@sunwoopark/samsung-data-challenge-2018-eda%EB%A5%BC-%EC%A4%91%EC%8B%AC%EC%9C%BC%EB%A1%9C-62ae7f38d188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en-US" altLang="ko-KR" sz="1200" dirty="0">
                <a:hlinkClick r:id="rId7"/>
              </a:rPr>
              <a:t>https://m.blog.naver.com/pulli777/220749785478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en-US" altLang="ko-KR" sz="1200" dirty="0">
                <a:hlinkClick r:id="rId8"/>
              </a:rPr>
              <a:t>https://www.ibabynews.com/news/articleView.html?idxno=85309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50DAB-BA02-4959-A5AD-69005E6B180C}"/>
              </a:ext>
            </a:extLst>
          </p:cNvPr>
          <p:cNvSpPr txBox="1"/>
          <p:nvPr/>
        </p:nvSpPr>
        <p:spPr>
          <a:xfrm>
            <a:off x="2891906" y="244194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잦은 교통사고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DBBB1-1CB9-4A2E-8CBD-7BD758AAEB83}"/>
              </a:ext>
            </a:extLst>
          </p:cNvPr>
          <p:cNvSpPr txBox="1"/>
          <p:nvPr/>
        </p:nvSpPr>
        <p:spPr>
          <a:xfrm>
            <a:off x="7505319" y="2985506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교통사고 과실 판단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00F08DC-293F-4B0C-A20A-B26FC97D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40DC2-3457-44CB-84A1-80F9A9042518}"/>
              </a:ext>
            </a:extLst>
          </p:cNvPr>
          <p:cNvSpPr txBox="1"/>
          <p:nvPr/>
        </p:nvSpPr>
        <p:spPr>
          <a:xfrm>
            <a:off x="2379434" y="5948852"/>
            <a:ext cx="757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+ </a:t>
            </a:r>
            <a:r>
              <a:rPr lang="ko-KR" altLang="en-US" sz="1400" b="1" dirty="0">
                <a:solidFill>
                  <a:schemeClr val="accent1"/>
                </a:solidFill>
              </a:rPr>
              <a:t>이번 </a:t>
            </a:r>
            <a:r>
              <a:rPr lang="ko-KR" altLang="en-US" sz="1400" b="1" dirty="0" err="1">
                <a:solidFill>
                  <a:schemeClr val="accent1"/>
                </a:solidFill>
              </a:rPr>
              <a:t>민식이법</a:t>
            </a:r>
            <a:r>
              <a:rPr lang="ko-KR" altLang="en-US" sz="1400" b="1" dirty="0">
                <a:solidFill>
                  <a:schemeClr val="accent1"/>
                </a:solidFill>
              </a:rPr>
              <a:t> 제정과정에서 속도 판단을 블랙박스와 </a:t>
            </a:r>
            <a:r>
              <a:rPr lang="en-US" altLang="ko-KR" sz="1400" b="1" dirty="0">
                <a:solidFill>
                  <a:schemeClr val="accent1"/>
                </a:solidFill>
              </a:rPr>
              <a:t>CCTV</a:t>
            </a:r>
            <a:r>
              <a:rPr lang="ko-KR" altLang="en-US" sz="1400" b="1" dirty="0">
                <a:solidFill>
                  <a:schemeClr val="accent1"/>
                </a:solidFill>
              </a:rPr>
              <a:t>를 통해 추정할 수 밖에 없었음</a:t>
            </a:r>
            <a:r>
              <a:rPr lang="en-US" altLang="ko-KR" sz="1400" b="1" dirty="0">
                <a:solidFill>
                  <a:schemeClr val="accent1"/>
                </a:solidFill>
              </a:rPr>
              <a:t>.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D456C0F-8E4A-4D71-9D88-21BE155A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4587" y="6538912"/>
            <a:ext cx="2743200" cy="365125"/>
          </a:xfrm>
        </p:spPr>
        <p:txBody>
          <a:bodyPr/>
          <a:lstStyle/>
          <a:p>
            <a:pPr algn="ctr"/>
            <a:fld id="{88A32C85-C6AB-4E5B-877D-1ED4888E8024}" type="datetime1">
              <a:rPr lang="ko-KR" altLang="en-US" smtClean="0"/>
              <a:pPr algn="ctr"/>
              <a:t>2020-06-05</a:t>
            </a:fld>
            <a:endParaRPr lang="en-US" dirty="0"/>
          </a:p>
        </p:txBody>
      </p:sp>
      <p:sp>
        <p:nvSpPr>
          <p:cNvPr id="14" name="바닥글 개체 틀 3">
            <a:extLst>
              <a:ext uri="{FF2B5EF4-FFF2-40B4-BE49-F238E27FC236}">
                <a16:creationId xmlns:a16="http://schemas.microsoft.com/office/drawing/2014/main" id="{C091BD60-66AE-42F3-A29D-3A05C3E6F362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4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1DF6-D17A-4475-91C7-EE645CEA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주제 선정 </a:t>
            </a:r>
            <a:br>
              <a:rPr lang="en-US" altLang="ko-KR" sz="3600" b="1" dirty="0"/>
            </a:br>
            <a:r>
              <a:rPr lang="ko-KR" altLang="en-US" sz="3600" b="1" dirty="0"/>
              <a:t>이유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D89907-3896-4B73-8EA1-5AD4557A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4592" y="671902"/>
            <a:ext cx="3474720" cy="4609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/>
              <a:t>실제 차량 데이터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DC2A26D-CC4B-4340-B3EA-9E217A63D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143" y="671901"/>
            <a:ext cx="3474720" cy="4609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/>
              <a:t>시뮬레이터 차량 데이터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CC5FDD-17DA-4E46-B1EE-A1BF76B9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내용 개체 틀 11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1CC1674-3D15-4627-B807-34D38713D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4825" y="1172860"/>
            <a:ext cx="3475038" cy="1955455"/>
          </a:xfrm>
          <a:prstGeom prst="rect">
            <a:avLst/>
          </a:prstGeom>
        </p:spPr>
      </p:pic>
      <p:pic>
        <p:nvPicPr>
          <p:cNvPr id="13" name="내용 개체 틀 12" descr="자동차, 도로, 실외, 거리이(가) 표시된 사진&#10;&#10;자동 생성된 설명">
            <a:extLst>
              <a:ext uri="{FF2B5EF4-FFF2-40B4-BE49-F238E27FC236}">
                <a16:creationId xmlns:a16="http://schemas.microsoft.com/office/drawing/2014/main" id="{6BE209C4-DF40-4B56-B1F6-127EF4217E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622890" y="1188360"/>
            <a:ext cx="3396422" cy="2544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B44A72-1175-4633-9A75-831E3097BD01}"/>
              </a:ext>
            </a:extLst>
          </p:cNvPr>
          <p:cNvSpPr txBox="1"/>
          <p:nvPr/>
        </p:nvSpPr>
        <p:spPr>
          <a:xfrm>
            <a:off x="3917326" y="3524336"/>
            <a:ext cx="4679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실제 데이터와 시뮬레이터의 데이터에는</a:t>
            </a:r>
            <a:endParaRPr lang="en-US" altLang="ko-KR" dirty="0"/>
          </a:p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GAP(</a:t>
            </a:r>
            <a:r>
              <a:rPr lang="ko-KR" altLang="en-US" sz="2400" b="1" dirty="0">
                <a:solidFill>
                  <a:srgbClr val="FF0000"/>
                </a:solidFill>
              </a:rPr>
              <a:t>현실 차이</a:t>
            </a:r>
            <a:r>
              <a:rPr lang="en-US" altLang="ko-KR" sz="2400" b="1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algn="ctr"/>
            <a:r>
              <a:rPr lang="ko-KR" altLang="en-US" dirty="0"/>
              <a:t>시뮬레이터는 현실과 다르지만</a:t>
            </a:r>
            <a:endParaRPr lang="en-US" altLang="ko-KR" dirty="0"/>
          </a:p>
          <a:p>
            <a:r>
              <a:rPr lang="ko-KR" altLang="en-US" dirty="0"/>
              <a:t>확보할 수 있는 데이터의 양이 실제보다 많다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그리고 시간과 공간의 제약이 적다</a:t>
            </a:r>
            <a:r>
              <a:rPr lang="en-US" altLang="ko-KR" dirty="0"/>
              <a:t>.</a:t>
            </a:r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AF06012D-795E-48A4-80E3-87C32375646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1D37C2C5-DB10-421B-B1E2-F425C0D64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26734"/>
          <a:stretch/>
        </p:blipFill>
        <p:spPr>
          <a:xfrm>
            <a:off x="5758654" y="5348734"/>
            <a:ext cx="996829" cy="1032175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057465F-10D5-4842-8B9E-E1D78A73A4F1}"/>
              </a:ext>
            </a:extLst>
          </p:cNvPr>
          <p:cNvCxnSpPr>
            <a:cxnSpLocks/>
            <a:endCxn id="21" idx="3"/>
          </p:cNvCxnSpPr>
          <p:nvPr/>
        </p:nvCxnSpPr>
        <p:spPr>
          <a:xfrm rot="5400000">
            <a:off x="6301716" y="3569727"/>
            <a:ext cx="2748862" cy="18413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9050D4F-3AE8-4636-9B31-AA470DDC299A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3917326" y="3382342"/>
            <a:ext cx="1841328" cy="248248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D9EB74-4B59-4806-AAE0-28CAB61D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50E631E-7FB7-462D-9A71-4165D16C5806}" type="datetime1">
              <a:rPr lang="ko-KR" altLang="en-US" smtClean="0"/>
              <a:t>2020-06-05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D4349-F564-4A52-B205-EA994CC8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과제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77B29-AA57-4831-9658-E7CC9F4E0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1</a:t>
            </a:r>
            <a:r>
              <a:rPr lang="ko-KR" altLang="en-US" sz="3200" dirty="0">
                <a:latin typeface="+mn-ea"/>
              </a:rPr>
              <a:t>차 목표</a:t>
            </a:r>
            <a:endParaRPr lang="en-US" altLang="ko-KR" sz="32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차량 센서데이터를 위한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Sim2Real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기술 구현</a:t>
            </a:r>
            <a:r>
              <a:rPr lang="ko-KR" altLang="en-US" sz="2400" dirty="0">
                <a:latin typeface="+mn-ea"/>
              </a:rPr>
              <a:t>을 통해 시뮬레이터 센서 데이터를 실제 데이터에 가깝도록 변환하는 프로그램 제작</a:t>
            </a:r>
            <a:endParaRPr lang="en-US" altLang="ko-KR" sz="24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</a:rPr>
              <a:t>2</a:t>
            </a:r>
            <a:r>
              <a:rPr lang="ko-KR" altLang="en-US" sz="3200" dirty="0">
                <a:latin typeface="+mn-ea"/>
              </a:rPr>
              <a:t>차 목표</a:t>
            </a:r>
            <a:endParaRPr lang="en-US" altLang="ko-KR" sz="3200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추출 데이터를 활용한 차량 운행 상태 분석 프로그램 제작</a:t>
            </a: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3C27C-C23D-408A-B28D-7E062EEB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73101-9AB7-4B2B-8F6B-02558590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6363A9AA-FC3D-4499-A05A-D2D34A4EA9E1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6D512C31-22C0-49DD-BEE3-9230DFDA5FA0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7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B06F6-03C7-4213-A2FD-0704C9AA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latin typeface="+mn-ea"/>
                <a:ea typeface="+mn-ea"/>
              </a:rPr>
              <a:t>상세 목표</a:t>
            </a:r>
            <a:r>
              <a:rPr lang="en-US" altLang="ko-KR" sz="3200" b="1" dirty="0">
                <a:latin typeface="+mn-ea"/>
                <a:ea typeface="+mn-ea"/>
              </a:rPr>
              <a:t> 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C2AB6-3868-407C-A4B0-9381F8D3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sz="3200" dirty="0"/>
              <a:t>차량 센서 데이터 추출</a:t>
            </a:r>
            <a:endParaRPr lang="en-US" altLang="ko-K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시뮬레이터 데이터와 실제 데이터의 매칭</a:t>
            </a:r>
            <a:endParaRPr lang="en-US" altLang="ko-K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실제 날씨</a:t>
            </a:r>
            <a:r>
              <a:rPr lang="en-US" altLang="ko-KR" sz="2400" dirty="0"/>
              <a:t>, </a:t>
            </a:r>
            <a:r>
              <a:rPr lang="ko-KR" altLang="en-US" sz="2400" dirty="0"/>
              <a:t>노면 상태</a:t>
            </a:r>
            <a:r>
              <a:rPr lang="en-US" altLang="ko-KR" sz="2400" dirty="0"/>
              <a:t>, </a:t>
            </a:r>
            <a:r>
              <a:rPr lang="ko-KR" altLang="en-US" sz="2400" dirty="0"/>
              <a:t>바람 등 </a:t>
            </a:r>
            <a:r>
              <a:rPr lang="ko-KR" altLang="en-US" sz="2400" b="1" dirty="0">
                <a:solidFill>
                  <a:srgbClr val="FF0000"/>
                </a:solidFill>
              </a:rPr>
              <a:t>현실적 요인을 반영</a:t>
            </a:r>
            <a:r>
              <a:rPr lang="ko-KR" altLang="en-US" sz="2400" dirty="0"/>
              <a:t>할 수 있는 </a:t>
            </a:r>
            <a:r>
              <a:rPr lang="ko-KR" altLang="en-US" sz="2400" b="1" dirty="0">
                <a:solidFill>
                  <a:srgbClr val="FF0000"/>
                </a:solidFill>
              </a:rPr>
              <a:t>변환 모델 생성</a:t>
            </a:r>
            <a:r>
              <a:rPr lang="ko-KR" altLang="en-US" sz="2400" dirty="0"/>
              <a:t>이 주요 과제</a:t>
            </a:r>
            <a:endParaRPr lang="en-US" altLang="ko-KR" sz="2400" dirty="0"/>
          </a:p>
          <a:p>
            <a:endParaRPr lang="en-US" altLang="ko-KR" sz="3200" dirty="0"/>
          </a:p>
          <a:p>
            <a:r>
              <a:rPr lang="ko-KR" altLang="en-US" sz="3200" dirty="0"/>
              <a:t>차량 운행 상태 분석 프로그램</a:t>
            </a:r>
            <a:endParaRPr lang="en-US" altLang="ko-KR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좌회전</a:t>
            </a:r>
            <a:r>
              <a:rPr lang="en-US" altLang="ko-KR" sz="2400" dirty="0"/>
              <a:t>, </a:t>
            </a:r>
            <a:r>
              <a:rPr lang="ko-KR" altLang="en-US" sz="2400" dirty="0"/>
              <a:t>우회전</a:t>
            </a:r>
            <a:r>
              <a:rPr lang="en-US" altLang="ko-KR" sz="2400" dirty="0"/>
              <a:t>, </a:t>
            </a:r>
            <a:r>
              <a:rPr lang="ko-KR" altLang="en-US" sz="2400" dirty="0"/>
              <a:t>왼쪽 차선 변경</a:t>
            </a:r>
            <a:r>
              <a:rPr lang="en-US" altLang="ko-KR" sz="2400" dirty="0"/>
              <a:t>, </a:t>
            </a:r>
            <a:r>
              <a:rPr lang="ko-KR" altLang="en-US" sz="2400" dirty="0"/>
              <a:t>오른쪽 차선 변경 판별</a:t>
            </a:r>
            <a:endParaRPr lang="en-US" altLang="ko-KR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1800" dirty="0"/>
              <a:t> </a:t>
            </a:r>
            <a:r>
              <a:rPr lang="ko-KR" altLang="en-US" sz="1800" dirty="0"/>
              <a:t>휠 회전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브레이크</a:t>
            </a:r>
            <a:r>
              <a:rPr lang="en-US" altLang="ko-KR" sz="1800" dirty="0"/>
              <a:t>, </a:t>
            </a:r>
            <a:r>
              <a:rPr lang="ko-KR" altLang="en-US" sz="1800" dirty="0"/>
              <a:t>속도 센서 기반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속도 위반 여부 판별</a:t>
            </a:r>
            <a:endParaRPr lang="en-US" altLang="ko-KR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/>
              <a:t>속도 센서 기반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/>
              <a:t>급제동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급가속</a:t>
            </a:r>
            <a:r>
              <a:rPr lang="en-US" altLang="ko-KR" sz="2400" dirty="0"/>
              <a:t>,</a:t>
            </a:r>
            <a:r>
              <a:rPr lang="ko-KR" altLang="en-US" sz="2400" dirty="0"/>
              <a:t> 제동 시작 위치 판별</a:t>
            </a:r>
            <a:endParaRPr lang="en-US" altLang="ko-KR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1800" dirty="0"/>
              <a:t>브레이크 센서</a:t>
            </a:r>
            <a:r>
              <a:rPr lang="en-US" altLang="ko-KR" sz="1800" dirty="0"/>
              <a:t>, </a:t>
            </a:r>
            <a:r>
              <a:rPr lang="ko-KR" altLang="en-US" sz="1800" dirty="0"/>
              <a:t>속도 센서 기반</a:t>
            </a:r>
            <a:endParaRPr lang="en-US" altLang="ko-KR" sz="1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D7551-1F1E-4BE2-9FAD-885D432F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59F89613-68E0-4612-941D-BA5C96E06E4E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B75DA-97ED-4598-8525-DCACE15A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149"/>
            <a:ext cx="2743200" cy="365125"/>
          </a:xfrm>
        </p:spPr>
        <p:txBody>
          <a:bodyPr/>
          <a:lstStyle/>
          <a:p>
            <a:fld id="{EF900326-AAB7-4B6C-B8E7-B58A7DB4CB57}" type="datetime1">
              <a:rPr lang="ko-KR" altLang="en-US" smtClean="0"/>
              <a:t>2020-06-05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8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현재까지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CE3EF-26CF-4C89-A463-B0CE7D91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altLang="ko-KR" sz="3200" dirty="0"/>
              <a:t>Logitech G29 Racing Wheel</a:t>
            </a:r>
            <a:r>
              <a:rPr lang="ko-KR" altLang="en-US" sz="3200" dirty="0"/>
              <a:t>을 이용한 </a:t>
            </a:r>
            <a:r>
              <a:rPr lang="en-US" altLang="ko-KR" sz="3200" dirty="0" err="1"/>
              <a:t>EuroTruck</a:t>
            </a:r>
            <a:r>
              <a:rPr lang="en-US" altLang="ko-KR" sz="3200" dirty="0"/>
              <a:t> Simulator 2</a:t>
            </a:r>
            <a:r>
              <a:rPr lang="ko-KR" altLang="en-US" sz="3200" dirty="0"/>
              <a:t>의 조작법 습득 및 시험 데이터 추출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데이터 추출 프로그램 사용법 습득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추출한 </a:t>
            </a:r>
            <a:r>
              <a:rPr lang="en-US" altLang="ko-KR" sz="3200" dirty="0" err="1"/>
              <a:t>dat</a:t>
            </a:r>
            <a:r>
              <a:rPr lang="ko-KR" altLang="en-US" sz="3200" dirty="0"/>
              <a:t>파일의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파일로 변환하는 프로그램의 설치 및 사용법 습득</a:t>
            </a:r>
            <a:endParaRPr lang="ko-KR" altLang="ko-KR" sz="3200" dirty="0"/>
          </a:p>
          <a:p>
            <a:endParaRPr lang="ko-KR" altLang="en-US" sz="3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2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7EC3E-5593-42BA-AD83-CF140F3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현재까지 진행 상황</a:t>
            </a:r>
            <a:endParaRPr lang="ko-KR" altLang="en-US" sz="3200" dirty="0"/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C0C82A9-EA93-42CA-A750-7ABD4F17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889" y="2965860"/>
            <a:ext cx="1227991" cy="12148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46431D-EE10-4176-B7E3-B7DE8B0ADC99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4882870" y="3573301"/>
            <a:ext cx="479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41E79DD-BDF1-4F95-936E-0B30C9D46C5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589880" y="3573300"/>
            <a:ext cx="47901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FA58A-B13F-493C-BFD6-946C6FF6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32082" y="1109270"/>
            <a:ext cx="3750788" cy="4928062"/>
            <a:chOff x="1132082" y="1109270"/>
            <a:chExt cx="3750788" cy="4928062"/>
          </a:xfrm>
        </p:grpSpPr>
        <p:sp>
          <p:nvSpPr>
            <p:cNvPr id="19" name="직사각형 18"/>
            <p:cNvSpPr/>
            <p:nvPr/>
          </p:nvSpPr>
          <p:spPr>
            <a:xfrm>
              <a:off x="1132082" y="1109270"/>
              <a:ext cx="3750788" cy="4928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55396" y="1241719"/>
              <a:ext cx="3699271" cy="4795613"/>
              <a:chOff x="1155396" y="1241719"/>
              <a:chExt cx="3699271" cy="4795613"/>
            </a:xfrm>
          </p:grpSpPr>
          <p:pic>
            <p:nvPicPr>
              <p:cNvPr id="5" name="그림 4" descr="컴퓨터, 앉아있는, 젊은이(가) 표시된 사진&#10;&#10;자동 생성된 설명">
                <a:extLst>
                  <a:ext uri="{FF2B5EF4-FFF2-40B4-BE49-F238E27FC236}">
                    <a16:creationId xmlns:a16="http://schemas.microsoft.com/office/drawing/2014/main" id="{D6C8605F-8F5C-433A-99A0-2B8334E1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396" y="1241719"/>
                <a:ext cx="3699269" cy="2081633"/>
              </a:xfrm>
              <a:prstGeom prst="rect">
                <a:avLst/>
              </a:prstGeom>
            </p:spPr>
          </p:pic>
          <p:pic>
            <p:nvPicPr>
              <p:cNvPr id="7" name="그림 6" descr="사람, 쥐고있는, 남자, 컴퓨터이(가) 표시된 사진&#10;&#10;자동 생성된 설명">
                <a:extLst>
                  <a:ext uri="{FF2B5EF4-FFF2-40B4-BE49-F238E27FC236}">
                    <a16:creationId xmlns:a16="http://schemas.microsoft.com/office/drawing/2014/main" id="{7CB6EE81-B95B-4B30-A068-09C1E0FE8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396" y="3532173"/>
                <a:ext cx="3699271" cy="208163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D46CF-95D5-4231-A1D4-C91AD7A8151B}"/>
                  </a:ext>
                </a:extLst>
              </p:cNvPr>
              <p:cNvSpPr txBox="1"/>
              <p:nvPr/>
            </p:nvSpPr>
            <p:spPr>
              <a:xfrm>
                <a:off x="1962917" y="5668000"/>
                <a:ext cx="2084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&lt;</a:t>
                </a:r>
                <a:r>
                  <a:rPr lang="ko-KR" altLang="en-US" dirty="0"/>
                  <a:t>시뮬레이터 로깅</a:t>
                </a:r>
                <a:r>
                  <a:rPr lang="en-US" altLang="ko-KR" dirty="0"/>
                  <a:t>&gt;</a:t>
                </a:r>
                <a:endParaRPr lang="ko-KR" altLang="en-US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773BF8-C6F9-42DD-8115-0C78D1810451}"/>
              </a:ext>
            </a:extLst>
          </p:cNvPr>
          <p:cNvSpPr txBox="1"/>
          <p:nvPr/>
        </p:nvSpPr>
        <p:spPr>
          <a:xfrm>
            <a:off x="5280822" y="414590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Log</a:t>
            </a:r>
            <a:r>
              <a:rPr lang="ko-KR" altLang="en-US" sz="1600" dirty="0"/>
              <a:t> </a:t>
            </a:r>
            <a:r>
              <a:rPr lang="en-US" altLang="ko-KR" sz="1600" dirty="0"/>
              <a:t>Converter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8DEC0-55B2-490D-A19C-E9253973097A}"/>
              </a:ext>
            </a:extLst>
          </p:cNvPr>
          <p:cNvSpPr txBox="1"/>
          <p:nvPr/>
        </p:nvSpPr>
        <p:spPr>
          <a:xfrm>
            <a:off x="8469271" y="56680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로깅 데이터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6" name="그림 15" descr="창문, 서있는, 대형, 수화물이(가) 표시된 사진&#10;&#10;자동 생성된 설명">
            <a:extLst>
              <a:ext uri="{FF2B5EF4-FFF2-40B4-BE49-F238E27FC236}">
                <a16:creationId xmlns:a16="http://schemas.microsoft.com/office/drawing/2014/main" id="{AF20CA3E-ADB5-4D5C-AC33-1D6668C8EE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487" b="59489"/>
          <a:stretch/>
        </p:blipFill>
        <p:spPr>
          <a:xfrm>
            <a:off x="7184334" y="3920594"/>
            <a:ext cx="3917092" cy="163581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170232" y="1246340"/>
            <a:ext cx="3945298" cy="2072390"/>
            <a:chOff x="7293799" y="1880848"/>
            <a:chExt cx="3416432" cy="1933845"/>
          </a:xfrm>
        </p:grpSpPr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id="{6347869E-D7CD-4A37-8A41-966A8A74E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6313"/>
            <a:stretch/>
          </p:blipFill>
          <p:spPr>
            <a:xfrm>
              <a:off x="7322005" y="1880848"/>
              <a:ext cx="3388226" cy="193384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BAF4422-1062-4722-876F-9064EAC16B08}"/>
                </a:ext>
              </a:extLst>
            </p:cNvPr>
            <p:cNvSpPr/>
            <p:nvPr/>
          </p:nvSpPr>
          <p:spPr>
            <a:xfrm>
              <a:off x="7293799" y="2130821"/>
              <a:ext cx="3416431" cy="210065"/>
            </a:xfrm>
            <a:prstGeom prst="rect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꺾인 연결선 31"/>
          <p:cNvCxnSpPr>
            <a:stCxn id="28" idx="3"/>
            <a:endCxn id="16" idx="0"/>
          </p:cNvCxnSpPr>
          <p:nvPr/>
        </p:nvCxnSpPr>
        <p:spPr>
          <a:xfrm flipH="1">
            <a:off x="9142879" y="1626780"/>
            <a:ext cx="1944000" cy="2293814"/>
          </a:xfrm>
          <a:prstGeom prst="bentConnector4">
            <a:avLst>
              <a:gd name="adj1" fmla="val -11588"/>
              <a:gd name="adj2" fmla="val 8046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2280AE-2A97-4130-B6C7-E84F6B4B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EC4478B-43ED-45F3-B822-FD3823E3CA5C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22" name="바닥글 개체 틀 3">
            <a:extLst>
              <a:ext uri="{FF2B5EF4-FFF2-40B4-BE49-F238E27FC236}">
                <a16:creationId xmlns:a16="http://schemas.microsoft.com/office/drawing/2014/main" id="{B7F87194-9CE2-4826-BFED-1847D1B08C90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3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7D3A4-2476-4C9D-B594-1FA1ED3C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차주 진행 예정사항</a:t>
            </a:r>
            <a:endParaRPr lang="ko-KR" altLang="en-US" sz="1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A506F-6AA0-4A47-8944-1349D014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2400" dirty="0"/>
              <a:t>착수 보고서</a:t>
            </a:r>
            <a:r>
              <a:rPr lang="en-US" altLang="ko-KR" sz="2400" dirty="0"/>
              <a:t> </a:t>
            </a:r>
            <a:r>
              <a:rPr lang="ko-KR" altLang="en-US" sz="2400" dirty="0"/>
              <a:t>검수 및 제출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교수님 지시 사항 수행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센서 데이터 수집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센서 데이터 분석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en-US" altLang="ko-KR" sz="2400" dirty="0"/>
              <a:t>Google </a:t>
            </a:r>
            <a:r>
              <a:rPr lang="en-US" altLang="ko-KR" sz="2400" dirty="0" err="1"/>
              <a:t>Colab</a:t>
            </a:r>
            <a:r>
              <a:rPr lang="en-US" altLang="ko-KR" sz="2400" dirty="0"/>
              <a:t> with TensorFlow 2.0 </a:t>
            </a:r>
            <a:r>
              <a:rPr lang="ko-KR" altLang="en-US" sz="2400" dirty="0"/>
              <a:t>사용법 습득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시험 데이터의 </a:t>
            </a:r>
            <a:r>
              <a:rPr lang="en-US" altLang="ko-KR" sz="2400" dirty="0"/>
              <a:t>csv</a:t>
            </a:r>
            <a:r>
              <a:rPr lang="ko-KR" altLang="en-US" sz="2400" dirty="0"/>
              <a:t>파일을 드라이브 업로드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위 시험 데이터를 </a:t>
            </a:r>
            <a:r>
              <a:rPr lang="en-US" altLang="ko-KR" sz="2400" dirty="0" err="1"/>
              <a:t>Colab</a:t>
            </a:r>
            <a:r>
              <a:rPr lang="ko-KR" altLang="en-US" sz="2400" dirty="0"/>
              <a:t>에서 출력하는 것이 목표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218F4-8846-4E3F-853A-5F8555B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EE5D-927A-4CCF-A1D8-4B1D0DBF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35A3A55-8703-4404-B685-585B47BF8635}" type="datetime1">
              <a:rPr lang="ko-KR" altLang="en-US" smtClean="0"/>
              <a:t>2020-06-05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60952EA-DD37-49FE-B649-1749C242F52B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2026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9E9B57EE2795448F0A5E9185979C4D" ma:contentTypeVersion="8" ma:contentTypeDescription="새 문서를 만듭니다." ma:contentTypeScope="" ma:versionID="ebe0296ce44ae013142285ed7e07a224">
  <xsd:schema xmlns:xsd="http://www.w3.org/2001/XMLSchema" xmlns:xs="http://www.w3.org/2001/XMLSchema" xmlns:p="http://schemas.microsoft.com/office/2006/metadata/properties" xmlns:ns3="830c12de-feef-4459-9b5f-ae8f8d246afc" targetNamespace="http://schemas.microsoft.com/office/2006/metadata/properties" ma:root="true" ma:fieldsID="9b81d5a7373f737e47b28cbf5b27ef70" ns3:_="">
    <xsd:import namespace="830c12de-feef-4459-9b5f-ae8f8d246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c12de-feef-4459-9b5f-ae8f8d246a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BAE4EC-A401-4A94-B3A5-9FF5C310C1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C03C6A-0A9D-4AA5-9D9B-E95566FFA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0c12de-feef-4459-9b5f-ae8f8d246a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63696C-3651-4B20-95C9-9D01E44F83E0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830c12de-feef-4459-9b5f-ae8f8d246af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1383</TotalTime>
  <Words>1475</Words>
  <Application>Microsoft Office PowerPoint</Application>
  <PresentationFormat>와이드스크린</PresentationFormat>
  <Paragraphs>261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HY중고딕</vt:lpstr>
      <vt:lpstr>나눔고딕</vt:lpstr>
      <vt:lpstr>맑은 고딕</vt:lpstr>
      <vt:lpstr>Arial</vt:lpstr>
      <vt:lpstr>Corbel</vt:lpstr>
      <vt:lpstr>Symbol</vt:lpstr>
      <vt:lpstr>Wingdings 2</vt:lpstr>
      <vt:lpstr>틀</vt:lpstr>
      <vt:lpstr>자동차 센서 데이터를 위한 Sim2Real 기술 구현</vt:lpstr>
      <vt:lpstr>목차</vt:lpstr>
      <vt:lpstr>주제 선정  이유</vt:lpstr>
      <vt:lpstr>주제 선정  이유</vt:lpstr>
      <vt:lpstr>과제 목표</vt:lpstr>
      <vt:lpstr>상세 목표 </vt:lpstr>
      <vt:lpstr>현재까지 진행 상황</vt:lpstr>
      <vt:lpstr>현재까지 진행 상황</vt:lpstr>
      <vt:lpstr>차주 진행 예정사항</vt:lpstr>
      <vt:lpstr>진행일정계획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센서 데이터를 위한 Sim2Real 기술 구현</dc:title>
  <dc:creator>JeongHeeSeok</dc:creator>
  <cp:lastModifiedBy>JeongHeeSeok</cp:lastModifiedBy>
  <cp:revision>46</cp:revision>
  <dcterms:created xsi:type="dcterms:W3CDTF">2020-05-30T02:06:29Z</dcterms:created>
  <dcterms:modified xsi:type="dcterms:W3CDTF">2020-06-05T06:18:37Z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0x010100069E9B57EE2795448F0A5E9185979C4D</vt:lpwstr>
  </property>
</Properties>
</file>